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2.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2.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2.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2.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2.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2.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2.xml"/><Relationship Id="rId7"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0" y="0"/>
            <a:ext cx="4974336" cy="8238744"/>
          </a:xfrm>
          <a:prstGeom prst="rect">
            <a:avLst/>
          </a:prstGeom>
        </p:spPr>
      </p:pic>
      <p:sp>
        <p:nvSpPr>
          <p:cNvPr id="4" name="Text 0"/>
          <p:cNvSpPr/>
          <p:nvPr/>
        </p:nvSpPr>
        <p:spPr>
          <a:xfrm>
            <a:off x="5806440" y="4544568"/>
            <a:ext cx="8010144" cy="1188720"/>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Food plays a crucial role in providing the necessary nutrients and energy for our bodies to function effectively. By understanding the different types of food and their contributions to our health, we can better fuel our daily activities and enhance our overall well-being.</a:t>
            </a:r>
            <a:endParaRPr lang="en-US" sz="1850" dirty="0"/>
          </a:p>
        </p:txBody>
      </p:sp>
      <p:sp>
        <p:nvSpPr>
          <p:cNvPr id="5" name="Text 1"/>
          <p:cNvSpPr/>
          <p:nvPr/>
        </p:nvSpPr>
        <p:spPr>
          <a:xfrm>
            <a:off x="5806440" y="2249424"/>
            <a:ext cx="8010144" cy="2039112"/>
          </a:xfrm>
          <a:prstGeom prst="rect">
            <a:avLst/>
          </a:prstGeom>
          <a:noFill/>
          <a:ln/>
        </p:spPr>
        <p:txBody>
          <a:bodyPr wrap="square" lIns="0" tIns="0" rIns="0" bIns="0" rtlCol="0" anchor="ctr"/>
          <a:lstStyle/>
          <a:p>
            <a:pPr algn="l" indent="0" marL="0">
              <a:lnSpc>
                <a:spcPts val="8010"/>
              </a:lnSpc>
              <a:buNone/>
            </a:pPr>
            <a:r>
              <a:rPr lang="en-US" sz="6410" dirty="0">
                <a:solidFill>
                  <a:srgbClr val="5E64A0"/>
                </a:solidFill>
                <a:latin typeface="思源黑体-思源黑体-Bold" pitchFamily="34" charset="0"/>
                <a:ea typeface="思源黑体-思源黑体-Bold" pitchFamily="34" charset="-122"/>
                <a:cs typeface="思源黑体-思源黑体-Bold" pitchFamily="34" charset="-120"/>
              </a:rPr>
              <a:t>Food: Our Essential Fuels</a:t>
            </a:r>
            <a:endParaRPr lang="en-US" sz="641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9848088" y="2679192"/>
            <a:ext cx="3831336" cy="2532888"/>
          </a:xfrm>
          <a:prstGeom prst="rect">
            <a:avLst/>
          </a:prstGeom>
        </p:spPr>
      </p:pic>
      <p:pic>
        <p:nvPicPr>
          <p:cNvPr id="4" name="Image 2" descr="preencoded.png">    </p:cNvPr>
          <p:cNvPicPr>
            <a:picLocks noChangeAspect="1"/>
          </p:cNvPicPr>
          <p:nvPr/>
        </p:nvPicPr>
        <p:blipFill>
          <a:blip r:embed="rId3"/>
          <a:stretch>
            <a:fillRect/>
          </a:stretch>
        </p:blipFill>
        <p:spPr>
          <a:xfrm>
            <a:off x="960120" y="2679192"/>
            <a:ext cx="3831336" cy="2532888"/>
          </a:xfrm>
          <a:prstGeom prst="rect">
            <a:avLst/>
          </a:prstGeom>
        </p:spPr>
      </p:pic>
      <p:pic>
        <p:nvPicPr>
          <p:cNvPr id="5" name="Image 3" descr="preencoded.png">    </p:cNvPr>
          <p:cNvPicPr>
            <a:picLocks noChangeAspect="1"/>
          </p:cNvPicPr>
          <p:nvPr/>
        </p:nvPicPr>
        <p:blipFill>
          <a:blip r:embed="rId4"/>
          <a:stretch>
            <a:fillRect/>
          </a:stretch>
        </p:blipFill>
        <p:spPr>
          <a:xfrm>
            <a:off x="5404104" y="2679192"/>
            <a:ext cx="3831336" cy="2532888"/>
          </a:xfrm>
          <a:prstGeom prst="rect">
            <a:avLst/>
          </a:prstGeom>
        </p:spPr>
      </p:pic>
      <p:sp>
        <p:nvSpPr>
          <p:cNvPr id="6" name="Text 0"/>
          <p:cNvSpPr/>
          <p:nvPr/>
        </p:nvSpPr>
        <p:spPr>
          <a:xfrm>
            <a:off x="832104" y="1691640"/>
            <a:ext cx="12984480" cy="594360"/>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Nutrition is vital for our health as it provides essential nutrients, supplies energy for various bodily functions, and supports overall well-being through a balanced diet.</a:t>
            </a:r>
            <a:endParaRPr lang="en-US" sz="1850" dirty="0"/>
          </a:p>
        </p:txBody>
      </p:sp>
      <p:sp>
        <p:nvSpPr>
          <p:cNvPr id="7" name="Text 1"/>
          <p:cNvSpPr/>
          <p:nvPr/>
        </p:nvSpPr>
        <p:spPr>
          <a:xfrm>
            <a:off x="5404104" y="5943600"/>
            <a:ext cx="3831336" cy="88696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Food acts as fuel, providing the energy needed for physical activities and vital processes.</a:t>
            </a:r>
            <a:endParaRPr lang="en-US" sz="1850" dirty="0"/>
          </a:p>
        </p:txBody>
      </p:sp>
      <p:sp>
        <p:nvSpPr>
          <p:cNvPr id="8" name="Text 2"/>
          <p:cNvSpPr/>
          <p:nvPr/>
        </p:nvSpPr>
        <p:spPr>
          <a:xfrm>
            <a:off x="960120" y="5440680"/>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Essential Nutrients</a:t>
            </a:r>
            <a:endParaRPr lang="en-US" sz="2320" dirty="0"/>
          </a:p>
        </p:txBody>
      </p:sp>
      <p:sp>
        <p:nvSpPr>
          <p:cNvPr id="9" name="Text 3"/>
          <p:cNvSpPr/>
          <p:nvPr/>
        </p:nvSpPr>
        <p:spPr>
          <a:xfrm>
            <a:off x="960120" y="5943600"/>
            <a:ext cx="3831336" cy="148132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Our bodies require carbohydrates, proteins, fats, vitamins, and minerals for growth, energy, and overall health.</a:t>
            </a:r>
            <a:endParaRPr lang="en-US" sz="1850" dirty="0"/>
          </a:p>
        </p:txBody>
      </p:sp>
      <p:sp>
        <p:nvSpPr>
          <p:cNvPr id="10" name="Text 4"/>
          <p:cNvSpPr/>
          <p:nvPr/>
        </p:nvSpPr>
        <p:spPr>
          <a:xfrm>
            <a:off x="832104" y="685800"/>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Importance of Nutrition</a:t>
            </a:r>
            <a:endParaRPr lang="en-US" sz="4640" dirty="0"/>
          </a:p>
        </p:txBody>
      </p:sp>
      <p:sp>
        <p:nvSpPr>
          <p:cNvPr id="11" name="Text 5"/>
          <p:cNvSpPr/>
          <p:nvPr/>
        </p:nvSpPr>
        <p:spPr>
          <a:xfrm>
            <a:off x="5404104" y="5440680"/>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Energy Supply</a:t>
            </a:r>
            <a:endParaRPr lang="en-US" sz="2320" dirty="0"/>
          </a:p>
        </p:txBody>
      </p:sp>
      <p:sp>
        <p:nvSpPr>
          <p:cNvPr id="12" name="Text 6"/>
          <p:cNvSpPr/>
          <p:nvPr/>
        </p:nvSpPr>
        <p:spPr>
          <a:xfrm>
            <a:off x="9848088" y="5440680"/>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Balanced Diet</a:t>
            </a:r>
            <a:endParaRPr lang="en-US" sz="2320" dirty="0"/>
          </a:p>
        </p:txBody>
      </p:sp>
      <p:sp>
        <p:nvSpPr>
          <p:cNvPr id="13" name="Text 7"/>
          <p:cNvSpPr/>
          <p:nvPr/>
        </p:nvSpPr>
        <p:spPr>
          <a:xfrm>
            <a:off x="9848088" y="5943600"/>
            <a:ext cx="3831336" cy="88696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A balanced diet includes a variety of foods to ensure we get all necessary nutrients.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5047488" y="2350008"/>
            <a:ext cx="4544568" cy="4544568"/>
          </a:xfrm>
          <a:prstGeom prst="rect">
            <a:avLst/>
          </a:prstGeom>
        </p:spPr>
      </p:pic>
      <p:pic>
        <p:nvPicPr>
          <p:cNvPr id="4" name="Image 2" descr="preencoded.png">    </p:cNvPr>
          <p:cNvPicPr>
            <a:picLocks noChangeAspect="1"/>
          </p:cNvPicPr>
          <p:nvPr/>
        </p:nvPicPr>
        <p:blipFill>
          <a:blip r:embed="rId3"/>
          <a:stretch>
            <a:fillRect/>
          </a:stretch>
        </p:blipFill>
        <p:spPr>
          <a:xfrm>
            <a:off x="5047488" y="2350008"/>
            <a:ext cx="4544568" cy="4544568"/>
          </a:xfrm>
          <a:prstGeom prst="rect">
            <a:avLst/>
          </a:prstGeom>
        </p:spPr>
      </p:pic>
      <p:pic>
        <p:nvPicPr>
          <p:cNvPr id="5" name="Image 3" descr="preencoded.png">    </p:cNvPr>
          <p:cNvPicPr>
            <a:picLocks noChangeAspect="1"/>
          </p:cNvPicPr>
          <p:nvPr/>
        </p:nvPicPr>
        <p:blipFill>
          <a:blip r:embed="rId4"/>
          <a:stretch>
            <a:fillRect/>
          </a:stretch>
        </p:blipFill>
        <p:spPr>
          <a:xfrm>
            <a:off x="5047488" y="2350008"/>
            <a:ext cx="4544568" cy="4544568"/>
          </a:xfrm>
          <a:prstGeom prst="rect">
            <a:avLst/>
          </a:prstGeom>
        </p:spPr>
      </p:pic>
      <p:sp>
        <p:nvSpPr>
          <p:cNvPr id="6" name="Text 0"/>
          <p:cNvSpPr/>
          <p:nvPr/>
        </p:nvSpPr>
        <p:spPr>
          <a:xfrm>
            <a:off x="9710928" y="5724144"/>
            <a:ext cx="3986784" cy="886968"/>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Healthy fats from avocados and fish provide energy and support cell growth.</a:t>
            </a:r>
            <a:endParaRPr lang="en-US" sz="1850" dirty="0"/>
          </a:p>
        </p:txBody>
      </p:sp>
      <p:sp>
        <p:nvSpPr>
          <p:cNvPr id="7" name="Text 1"/>
          <p:cNvSpPr/>
          <p:nvPr/>
        </p:nvSpPr>
        <p:spPr>
          <a:xfrm>
            <a:off x="9710928" y="2642616"/>
            <a:ext cx="3986784"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Proteins</a:t>
            </a:r>
            <a:endParaRPr lang="en-US" sz="2320" dirty="0"/>
          </a:p>
        </p:txBody>
      </p:sp>
      <p:sp>
        <p:nvSpPr>
          <p:cNvPr id="8" name="Text 2"/>
          <p:cNvSpPr/>
          <p:nvPr/>
        </p:nvSpPr>
        <p:spPr>
          <a:xfrm>
            <a:off x="9710928" y="5084064"/>
            <a:ext cx="3986784"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Fats</a:t>
            </a:r>
            <a:endParaRPr lang="en-US" sz="2320" dirty="0"/>
          </a:p>
        </p:txBody>
      </p:sp>
      <p:sp>
        <p:nvSpPr>
          <p:cNvPr id="9" name="Text 3"/>
          <p:cNvSpPr/>
          <p:nvPr/>
        </p:nvSpPr>
        <p:spPr>
          <a:xfrm>
            <a:off x="9710928" y="3273552"/>
            <a:ext cx="3986784" cy="886968"/>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Essential for building and repairing tissues; found in meat, beans, and nuts.</a:t>
            </a:r>
            <a:endParaRPr lang="en-US" sz="1850" dirty="0"/>
          </a:p>
        </p:txBody>
      </p:sp>
      <p:sp>
        <p:nvSpPr>
          <p:cNvPr id="10" name="Text 4"/>
          <p:cNvSpPr/>
          <p:nvPr/>
        </p:nvSpPr>
        <p:spPr>
          <a:xfrm>
            <a:off x="832104" y="1344168"/>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Types of Food</a:t>
            </a:r>
            <a:endParaRPr lang="en-US" sz="4640" dirty="0"/>
          </a:p>
        </p:txBody>
      </p:sp>
      <p:sp>
        <p:nvSpPr>
          <p:cNvPr id="11" name="Text 5"/>
          <p:cNvSpPr/>
          <p:nvPr/>
        </p:nvSpPr>
        <p:spPr>
          <a:xfrm>
            <a:off x="950976" y="4352544"/>
            <a:ext cx="3511296" cy="1188720"/>
          </a:xfrm>
          <a:prstGeom prst="rect">
            <a:avLst/>
          </a:prstGeom>
          <a:noFill/>
          <a:ln/>
        </p:spPr>
        <p:txBody>
          <a:bodyPr wrap="square" lIns="0" tIns="0" rIns="0" bIns="0" rtlCol="0" anchor="ctr"/>
          <a:lstStyle/>
          <a:p>
            <a:pPr algn="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Found in foods like bread, pasta, and fruits; they are the body’s main source of energy.</a:t>
            </a:r>
            <a:endParaRPr lang="en-US" sz="1850" dirty="0"/>
          </a:p>
        </p:txBody>
      </p:sp>
      <p:sp>
        <p:nvSpPr>
          <p:cNvPr id="12" name="Text 6"/>
          <p:cNvSpPr/>
          <p:nvPr/>
        </p:nvSpPr>
        <p:spPr>
          <a:xfrm>
            <a:off x="950976" y="3712464"/>
            <a:ext cx="3511296" cy="374904"/>
          </a:xfrm>
          <a:prstGeom prst="rect">
            <a:avLst/>
          </a:prstGeom>
          <a:noFill/>
          <a:ln/>
        </p:spPr>
        <p:txBody>
          <a:bodyPr wrap="none" lIns="0" tIns="0" rIns="0" bIns="0" rtlCol="0" anchor="ctr"/>
          <a:lstStyle/>
          <a:p>
            <a:pPr algn="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Carbohydrates</a:t>
            </a:r>
            <a:endParaRPr lang="en-US" sz="2320" dirty="0"/>
          </a:p>
        </p:txBody>
      </p:sp>
      <p:sp>
        <p:nvSpPr>
          <p:cNvPr id="13" name="Text 7"/>
          <p:cNvSpPr/>
          <p:nvPr/>
        </p:nvSpPr>
        <p:spPr>
          <a:xfrm>
            <a:off x="8257032" y="3182112"/>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2</a:t>
            </a:r>
            <a:endParaRPr lang="en-US" sz="2320" dirty="0"/>
          </a:p>
        </p:txBody>
      </p:sp>
      <p:sp>
        <p:nvSpPr>
          <p:cNvPr id="14" name="Text 8"/>
          <p:cNvSpPr/>
          <p:nvPr/>
        </p:nvSpPr>
        <p:spPr>
          <a:xfrm>
            <a:off x="7781544" y="5897880"/>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3</a:t>
            </a:r>
            <a:endParaRPr lang="en-US" sz="2320" dirty="0"/>
          </a:p>
        </p:txBody>
      </p:sp>
      <p:sp>
        <p:nvSpPr>
          <p:cNvPr id="15" name="Text 9"/>
          <p:cNvSpPr/>
          <p:nvPr/>
        </p:nvSpPr>
        <p:spPr>
          <a:xfrm>
            <a:off x="5669280" y="4133088"/>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1</a:t>
            </a:r>
            <a:endParaRPr lang="en-US" sz="23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0" y="0"/>
            <a:ext cx="4974336" cy="8238744"/>
          </a:xfrm>
          <a:prstGeom prst="rect">
            <a:avLst/>
          </a:prstGeom>
        </p:spPr>
      </p:pic>
      <p:pic>
        <p:nvPicPr>
          <p:cNvPr id="4" name="Image 2" descr="preencoded.png">    </p:cNvPr>
          <p:cNvPicPr>
            <a:picLocks noChangeAspect="1"/>
          </p:cNvPicPr>
          <p:nvPr/>
        </p:nvPicPr>
        <p:blipFill>
          <a:blip r:embed="rId3"/>
          <a:stretch>
            <a:fillRect/>
          </a:stretch>
        </p:blipFill>
        <p:spPr>
          <a:xfrm>
            <a:off x="5815584" y="3346704"/>
            <a:ext cx="2487168" cy="2295144"/>
          </a:xfrm>
          <a:prstGeom prst="rect">
            <a:avLst/>
          </a:prstGeom>
        </p:spPr>
      </p:pic>
      <p:pic>
        <p:nvPicPr>
          <p:cNvPr id="5" name="Image 3" descr="preencoded.png">    </p:cNvPr>
          <p:cNvPicPr>
            <a:picLocks noChangeAspect="1"/>
          </p:cNvPicPr>
          <p:nvPr/>
        </p:nvPicPr>
        <p:blipFill>
          <a:blip r:embed="rId4"/>
          <a:stretch>
            <a:fillRect/>
          </a:stretch>
        </p:blipFill>
        <p:spPr>
          <a:xfrm>
            <a:off x="11311128" y="3346704"/>
            <a:ext cx="2487168" cy="2295144"/>
          </a:xfrm>
          <a:prstGeom prst="rect">
            <a:avLst/>
          </a:prstGeom>
        </p:spPr>
      </p:pic>
      <p:pic>
        <p:nvPicPr>
          <p:cNvPr id="6" name="Image 4" descr="preencoded.png">    </p:cNvPr>
          <p:cNvPicPr>
            <a:picLocks noChangeAspect="1"/>
          </p:cNvPicPr>
          <p:nvPr/>
        </p:nvPicPr>
        <p:blipFill>
          <a:blip r:embed="rId5"/>
          <a:stretch>
            <a:fillRect/>
          </a:stretch>
        </p:blipFill>
        <p:spPr>
          <a:xfrm>
            <a:off x="8567928" y="3346704"/>
            <a:ext cx="2487168" cy="2295144"/>
          </a:xfrm>
          <a:prstGeom prst="rect">
            <a:avLst/>
          </a:prstGeom>
        </p:spPr>
      </p:pic>
      <p:sp>
        <p:nvSpPr>
          <p:cNvPr id="7" name="Text 0"/>
          <p:cNvSpPr/>
          <p:nvPr/>
        </p:nvSpPr>
        <p:spPr>
          <a:xfrm>
            <a:off x="8805672" y="3968496"/>
            <a:ext cx="2011680" cy="1188720"/>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Whole grains like brown rice provide energy and fiber.</a:t>
            </a:r>
            <a:endParaRPr lang="en-US" sz="1850" dirty="0"/>
          </a:p>
        </p:txBody>
      </p:sp>
      <p:sp>
        <p:nvSpPr>
          <p:cNvPr id="8" name="Text 1"/>
          <p:cNvSpPr/>
          <p:nvPr/>
        </p:nvSpPr>
        <p:spPr>
          <a:xfrm>
            <a:off x="11548872" y="4343400"/>
            <a:ext cx="2011680" cy="88696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Milk, yogurt, and cheese are key for strong bones.</a:t>
            </a:r>
            <a:endParaRPr lang="en-US" sz="1850" dirty="0"/>
          </a:p>
        </p:txBody>
      </p:sp>
      <p:sp>
        <p:nvSpPr>
          <p:cNvPr id="9" name="Text 2"/>
          <p:cNvSpPr/>
          <p:nvPr/>
        </p:nvSpPr>
        <p:spPr>
          <a:xfrm>
            <a:off x="11548872" y="3456432"/>
            <a:ext cx="2011680" cy="740664"/>
          </a:xfrm>
          <a:prstGeom prst="rect">
            <a:avLst/>
          </a:prstGeom>
          <a:noFill/>
          <a:ln/>
        </p:spPr>
        <p:txBody>
          <a:bodyPr wrap="squar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Dairy Products</a:t>
            </a:r>
            <a:endParaRPr lang="en-US" sz="2320" dirty="0"/>
          </a:p>
        </p:txBody>
      </p:sp>
      <p:sp>
        <p:nvSpPr>
          <p:cNvPr id="10" name="Text 3"/>
          <p:cNvSpPr/>
          <p:nvPr/>
        </p:nvSpPr>
        <p:spPr>
          <a:xfrm>
            <a:off x="5806440" y="2322576"/>
            <a:ext cx="8010144"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Essential Food Groups</a:t>
            </a:r>
            <a:endParaRPr lang="en-US" sz="4640" dirty="0"/>
          </a:p>
        </p:txBody>
      </p:sp>
      <p:sp>
        <p:nvSpPr>
          <p:cNvPr id="11" name="Text 4"/>
          <p:cNvSpPr/>
          <p:nvPr/>
        </p:nvSpPr>
        <p:spPr>
          <a:xfrm>
            <a:off x="6053328" y="4343400"/>
            <a:ext cx="2011680" cy="1188720"/>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Packed with vitamins and fiber, crucial for a healthy diet.</a:t>
            </a:r>
            <a:endParaRPr lang="en-US" sz="1850" dirty="0"/>
          </a:p>
        </p:txBody>
      </p:sp>
      <p:sp>
        <p:nvSpPr>
          <p:cNvPr id="12" name="Text 5"/>
          <p:cNvSpPr/>
          <p:nvPr/>
        </p:nvSpPr>
        <p:spPr>
          <a:xfrm>
            <a:off x="8805672" y="3456432"/>
            <a:ext cx="2011680"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Grains</a:t>
            </a:r>
            <a:endParaRPr lang="en-US" sz="2320" dirty="0"/>
          </a:p>
        </p:txBody>
      </p:sp>
      <p:sp>
        <p:nvSpPr>
          <p:cNvPr id="13" name="Text 6"/>
          <p:cNvSpPr/>
          <p:nvPr/>
        </p:nvSpPr>
        <p:spPr>
          <a:xfrm>
            <a:off x="6053328" y="3456432"/>
            <a:ext cx="2011680" cy="740664"/>
          </a:xfrm>
          <a:prstGeom prst="rect">
            <a:avLst/>
          </a:prstGeom>
          <a:noFill/>
          <a:ln/>
        </p:spPr>
        <p:txBody>
          <a:bodyPr wrap="squar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Fruits and Vegetables</a:t>
            </a:r>
            <a:endParaRPr lang="en-US" sz="23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0" y="0"/>
            <a:ext cx="14630400" cy="8238744"/>
          </a:xfrm>
          <a:prstGeom prst="rect">
            <a:avLst/>
          </a:prstGeom>
        </p:spPr>
      </p:pic>
      <p:sp>
        <p:nvSpPr>
          <p:cNvPr id="4" name="Text 0"/>
          <p:cNvSpPr/>
          <p:nvPr/>
        </p:nvSpPr>
        <p:spPr>
          <a:xfrm>
            <a:off x="8046720" y="4069080"/>
            <a:ext cx="5504688"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Mindful Eating</a:t>
            </a:r>
            <a:endParaRPr lang="en-US" sz="2320" dirty="0"/>
          </a:p>
        </p:txBody>
      </p:sp>
      <p:sp>
        <p:nvSpPr>
          <p:cNvPr id="5" name="Text 1"/>
          <p:cNvSpPr/>
          <p:nvPr/>
        </p:nvSpPr>
        <p:spPr>
          <a:xfrm>
            <a:off x="841248" y="2569464"/>
            <a:ext cx="6007608" cy="1773936"/>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Adopting healthy eating habits is crucial for maintaining overall well-being. Portion control, mindful eating, and limiting processed foods are fundamental aspects. These practices not only enhance satisfaction and digestion but also support a balanced diet and energy levels.</a:t>
            </a:r>
            <a:endParaRPr lang="en-US" sz="1850" dirty="0"/>
          </a:p>
        </p:txBody>
      </p:sp>
      <p:sp>
        <p:nvSpPr>
          <p:cNvPr id="6" name="Text 2"/>
          <p:cNvSpPr/>
          <p:nvPr/>
        </p:nvSpPr>
        <p:spPr>
          <a:xfrm>
            <a:off x="8046720" y="5440680"/>
            <a:ext cx="5504688"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Limiting Processed Foods</a:t>
            </a:r>
            <a:endParaRPr lang="en-US" sz="2320" dirty="0"/>
          </a:p>
        </p:txBody>
      </p:sp>
      <p:sp>
        <p:nvSpPr>
          <p:cNvPr id="7" name="Text 3"/>
          <p:cNvSpPr/>
          <p:nvPr/>
        </p:nvSpPr>
        <p:spPr>
          <a:xfrm>
            <a:off x="8046720" y="5943600"/>
            <a:ext cx="5504688" cy="594360"/>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Reducing intake of sugary snacks can lead to better health.</a:t>
            </a:r>
            <a:endParaRPr lang="en-US" sz="1850" dirty="0"/>
          </a:p>
        </p:txBody>
      </p:sp>
      <p:sp>
        <p:nvSpPr>
          <p:cNvPr id="8" name="Text 4"/>
          <p:cNvSpPr/>
          <p:nvPr/>
        </p:nvSpPr>
        <p:spPr>
          <a:xfrm>
            <a:off x="8046720" y="4581144"/>
            <a:ext cx="5504688" cy="594360"/>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Paying attention to what we eat can improve digestion and satisfaction.</a:t>
            </a:r>
            <a:endParaRPr lang="en-US" sz="1850" dirty="0"/>
          </a:p>
        </p:txBody>
      </p:sp>
      <p:sp>
        <p:nvSpPr>
          <p:cNvPr id="9" name="Text 5"/>
          <p:cNvSpPr/>
          <p:nvPr/>
        </p:nvSpPr>
        <p:spPr>
          <a:xfrm>
            <a:off x="832104" y="1316736"/>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Healthy Eating Habits</a:t>
            </a:r>
            <a:endParaRPr lang="en-US" sz="4640" dirty="0"/>
          </a:p>
        </p:txBody>
      </p:sp>
      <p:sp>
        <p:nvSpPr>
          <p:cNvPr id="10" name="Text 6"/>
          <p:cNvSpPr/>
          <p:nvPr/>
        </p:nvSpPr>
        <p:spPr>
          <a:xfrm>
            <a:off x="8046720" y="2706624"/>
            <a:ext cx="5504688"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Portion Control</a:t>
            </a:r>
            <a:endParaRPr lang="en-US" sz="2320" dirty="0"/>
          </a:p>
        </p:txBody>
      </p:sp>
      <p:sp>
        <p:nvSpPr>
          <p:cNvPr id="11" name="Text 7"/>
          <p:cNvSpPr/>
          <p:nvPr/>
        </p:nvSpPr>
        <p:spPr>
          <a:xfrm>
            <a:off x="8046720" y="3218688"/>
            <a:ext cx="5504688" cy="594360"/>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Understanding portion sizes helps prevent overeating.</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5047488" y="2350008"/>
            <a:ext cx="4544568" cy="4544568"/>
          </a:xfrm>
          <a:prstGeom prst="rect">
            <a:avLst/>
          </a:prstGeom>
        </p:spPr>
      </p:pic>
      <p:pic>
        <p:nvPicPr>
          <p:cNvPr id="4" name="Image 2" descr="preencoded.png">    </p:cNvPr>
          <p:cNvPicPr>
            <a:picLocks noChangeAspect="1"/>
          </p:cNvPicPr>
          <p:nvPr/>
        </p:nvPicPr>
        <p:blipFill>
          <a:blip r:embed="rId3"/>
          <a:stretch>
            <a:fillRect/>
          </a:stretch>
        </p:blipFill>
        <p:spPr>
          <a:xfrm>
            <a:off x="5047488" y="2350008"/>
            <a:ext cx="4544568" cy="4544568"/>
          </a:xfrm>
          <a:prstGeom prst="rect">
            <a:avLst/>
          </a:prstGeom>
        </p:spPr>
      </p:pic>
      <p:pic>
        <p:nvPicPr>
          <p:cNvPr id="5" name="Image 3" descr="preencoded.png">    </p:cNvPr>
          <p:cNvPicPr>
            <a:picLocks noChangeAspect="1"/>
          </p:cNvPicPr>
          <p:nvPr/>
        </p:nvPicPr>
        <p:blipFill>
          <a:blip r:embed="rId4"/>
          <a:stretch>
            <a:fillRect/>
          </a:stretch>
        </p:blipFill>
        <p:spPr>
          <a:xfrm>
            <a:off x="5047488" y="2350008"/>
            <a:ext cx="4544568" cy="4544568"/>
          </a:xfrm>
          <a:prstGeom prst="rect">
            <a:avLst/>
          </a:prstGeom>
        </p:spPr>
      </p:pic>
      <p:sp>
        <p:nvSpPr>
          <p:cNvPr id="6" name="Text 0"/>
          <p:cNvSpPr/>
          <p:nvPr/>
        </p:nvSpPr>
        <p:spPr>
          <a:xfrm>
            <a:off x="9710928" y="2706624"/>
            <a:ext cx="3986784" cy="1481328"/>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Feeling thirsty, having dark urine, and experiencing fatigue can be signs of dehydration. It's important to drink water regularly throughout the day.</a:t>
            </a:r>
            <a:endParaRPr lang="en-US" sz="1850" dirty="0"/>
          </a:p>
        </p:txBody>
      </p:sp>
      <p:sp>
        <p:nvSpPr>
          <p:cNvPr id="7" name="Text 1"/>
          <p:cNvSpPr/>
          <p:nvPr/>
        </p:nvSpPr>
        <p:spPr>
          <a:xfrm>
            <a:off x="9710928" y="2066544"/>
            <a:ext cx="3986784"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Signs of Dehydration</a:t>
            </a:r>
            <a:endParaRPr lang="en-US" sz="2320" dirty="0"/>
          </a:p>
        </p:txBody>
      </p:sp>
      <p:sp>
        <p:nvSpPr>
          <p:cNvPr id="8" name="Text 2"/>
          <p:cNvSpPr/>
          <p:nvPr/>
        </p:nvSpPr>
        <p:spPr>
          <a:xfrm>
            <a:off x="9710928" y="5696712"/>
            <a:ext cx="3986784" cy="1481328"/>
          </a:xfrm>
          <a:prstGeom prst="rect">
            <a:avLst/>
          </a:prstGeom>
          <a:noFill/>
          <a:ln/>
        </p:spPr>
        <p:txBody>
          <a:bodyPr wrap="square" lIns="0" tIns="0" rIns="0" bIns="0" rtlCol="0" anchor="ctr"/>
          <a:lstStyle/>
          <a:p>
            <a:pPr algn="l"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Many fruits and vegetables, such as watermelon and cucumbers, have high water content. Incorporating these into our diet helps maintain hydration levels.</a:t>
            </a:r>
            <a:endParaRPr lang="en-US" sz="1850" dirty="0"/>
          </a:p>
        </p:txBody>
      </p:sp>
      <p:sp>
        <p:nvSpPr>
          <p:cNvPr id="9" name="Text 3"/>
          <p:cNvSpPr/>
          <p:nvPr/>
        </p:nvSpPr>
        <p:spPr>
          <a:xfrm>
            <a:off x="950976" y="3566160"/>
            <a:ext cx="3511296" cy="374904"/>
          </a:xfrm>
          <a:prstGeom prst="rect">
            <a:avLst/>
          </a:prstGeom>
          <a:noFill/>
          <a:ln/>
        </p:spPr>
        <p:txBody>
          <a:bodyPr wrap="none" lIns="0" tIns="0" rIns="0" bIns="0" rtlCol="0" anchor="ctr"/>
          <a:lstStyle/>
          <a:p>
            <a:pPr algn="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Importance of Water</a:t>
            </a:r>
            <a:endParaRPr lang="en-US" sz="2320" dirty="0"/>
          </a:p>
        </p:txBody>
      </p:sp>
      <p:sp>
        <p:nvSpPr>
          <p:cNvPr id="10" name="Text 4"/>
          <p:cNvSpPr/>
          <p:nvPr/>
        </p:nvSpPr>
        <p:spPr>
          <a:xfrm>
            <a:off x="9710928" y="5065776"/>
            <a:ext cx="3986784" cy="374904"/>
          </a:xfrm>
          <a:prstGeom prst="rect">
            <a:avLst/>
          </a:prstGeom>
          <a:noFill/>
          <a:ln/>
        </p:spPr>
        <p:txBody>
          <a:bodyPr wrap="none" lIns="0" tIns="0" rIns="0" bIns="0" rtlCol="0" anchor="ctr"/>
          <a:lstStyle/>
          <a:p>
            <a:pPr algn="l"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Hydrating Foods</a:t>
            </a:r>
            <a:endParaRPr lang="en-US" sz="2320" dirty="0"/>
          </a:p>
        </p:txBody>
      </p:sp>
      <p:sp>
        <p:nvSpPr>
          <p:cNvPr id="11" name="Text 5"/>
          <p:cNvSpPr/>
          <p:nvPr/>
        </p:nvSpPr>
        <p:spPr>
          <a:xfrm>
            <a:off x="950976" y="4197096"/>
            <a:ext cx="3511296" cy="1481328"/>
          </a:xfrm>
          <a:prstGeom prst="rect">
            <a:avLst/>
          </a:prstGeom>
          <a:noFill/>
          <a:ln/>
        </p:spPr>
        <p:txBody>
          <a:bodyPr wrap="square" lIns="0" tIns="0" rIns="0" bIns="0" rtlCol="0" anchor="ctr"/>
          <a:lstStyle/>
          <a:p>
            <a:pPr algn="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Staying hydrated is essential for all bodily functions. Water aids digestion, nutrient absorption, and temperature regulation.</a:t>
            </a:r>
            <a:endParaRPr lang="en-US" sz="1850" dirty="0"/>
          </a:p>
        </p:txBody>
      </p:sp>
      <p:sp>
        <p:nvSpPr>
          <p:cNvPr id="12" name="Text 6"/>
          <p:cNvSpPr/>
          <p:nvPr/>
        </p:nvSpPr>
        <p:spPr>
          <a:xfrm>
            <a:off x="832104" y="804672"/>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Hydration and Its Role</a:t>
            </a:r>
            <a:endParaRPr lang="en-US" sz="4640" dirty="0"/>
          </a:p>
        </p:txBody>
      </p:sp>
      <p:sp>
        <p:nvSpPr>
          <p:cNvPr id="13" name="Text 7"/>
          <p:cNvSpPr/>
          <p:nvPr/>
        </p:nvSpPr>
        <p:spPr>
          <a:xfrm>
            <a:off x="8028432" y="5779008"/>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3</a:t>
            </a:r>
            <a:endParaRPr lang="en-US" sz="2320" dirty="0"/>
          </a:p>
        </p:txBody>
      </p:sp>
      <p:sp>
        <p:nvSpPr>
          <p:cNvPr id="14" name="Text 8"/>
          <p:cNvSpPr/>
          <p:nvPr/>
        </p:nvSpPr>
        <p:spPr>
          <a:xfrm>
            <a:off x="5641848" y="4407408"/>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1</a:t>
            </a:r>
            <a:endParaRPr lang="en-US" sz="2320" dirty="0"/>
          </a:p>
        </p:txBody>
      </p:sp>
      <p:sp>
        <p:nvSpPr>
          <p:cNvPr id="15" name="Text 9"/>
          <p:cNvSpPr/>
          <p:nvPr/>
        </p:nvSpPr>
        <p:spPr>
          <a:xfrm>
            <a:off x="8028432" y="3026664"/>
            <a:ext cx="173736" cy="438912"/>
          </a:xfrm>
          <a:prstGeom prst="rect">
            <a:avLst/>
          </a:prstGeom>
          <a:noFill/>
          <a:ln/>
        </p:spPr>
        <p:txBody>
          <a:bodyPr wrap="none" lIns="0" tIns="0" rIns="0" bIns="0" rtlCol="0" anchor="ctr"/>
          <a:lstStyle/>
          <a:p>
            <a:pPr algn="l" indent="0" marL="0">
              <a:lnSpc>
                <a:spcPts val="2780"/>
              </a:lnSpc>
              <a:buNone/>
            </a:pPr>
            <a:r>
              <a:rPr lang="en-US" sz="2320" dirty="0">
                <a:solidFill>
                  <a:srgbClr val="404040"/>
                </a:solidFill>
                <a:latin typeface="思源黑体-思源黑体-Medium" pitchFamily="34" charset="0"/>
                <a:ea typeface="思源黑体-思源黑体-Medium" pitchFamily="34" charset="-122"/>
                <a:cs typeface="思源黑体-思源黑体-Medium" pitchFamily="34" charset="-120"/>
              </a:rPr>
              <a:t>2</a:t>
            </a:r>
            <a:endParaRPr lang="en-US" sz="232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2304288" y="2788920"/>
            <a:ext cx="1152144" cy="1152144"/>
          </a:xfrm>
          <a:prstGeom prst="rect">
            <a:avLst/>
          </a:prstGeom>
        </p:spPr>
      </p:pic>
      <p:pic>
        <p:nvPicPr>
          <p:cNvPr id="4" name="Image 2" descr="preencoded.png">    </p:cNvPr>
          <p:cNvPicPr>
            <a:picLocks noChangeAspect="1"/>
          </p:cNvPicPr>
          <p:nvPr/>
        </p:nvPicPr>
        <p:blipFill>
          <a:blip r:embed="rId3"/>
          <a:stretch>
            <a:fillRect/>
          </a:stretch>
        </p:blipFill>
        <p:spPr>
          <a:xfrm>
            <a:off x="11192256" y="2788920"/>
            <a:ext cx="1152144" cy="1152144"/>
          </a:xfrm>
          <a:prstGeom prst="rect">
            <a:avLst/>
          </a:prstGeom>
        </p:spPr>
      </p:pic>
      <p:pic>
        <p:nvPicPr>
          <p:cNvPr id="5" name="Image 3" descr="preencoded.png">    </p:cNvPr>
          <p:cNvPicPr>
            <a:picLocks noChangeAspect="1"/>
          </p:cNvPicPr>
          <p:nvPr/>
        </p:nvPicPr>
        <p:blipFill>
          <a:blip r:embed="rId4"/>
          <a:stretch>
            <a:fillRect/>
          </a:stretch>
        </p:blipFill>
        <p:spPr>
          <a:xfrm>
            <a:off x="6748272" y="2788920"/>
            <a:ext cx="1152144" cy="1152144"/>
          </a:xfrm>
          <a:prstGeom prst="rect">
            <a:avLst/>
          </a:prstGeom>
        </p:spPr>
      </p:pic>
      <p:sp>
        <p:nvSpPr>
          <p:cNvPr id="6" name="Text 0"/>
          <p:cNvSpPr/>
          <p:nvPr/>
        </p:nvSpPr>
        <p:spPr>
          <a:xfrm>
            <a:off x="960120" y="4681728"/>
            <a:ext cx="3831336" cy="1773936"/>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Consuming foods high in carbohydrates provides quick energy, while proteins and fats offer sustained energy. It's important to balance these for optimal performance.</a:t>
            </a:r>
            <a:endParaRPr lang="en-US" sz="1850" dirty="0"/>
          </a:p>
        </p:txBody>
      </p:sp>
      <p:sp>
        <p:nvSpPr>
          <p:cNvPr id="7" name="Text 1"/>
          <p:cNvSpPr/>
          <p:nvPr/>
        </p:nvSpPr>
        <p:spPr>
          <a:xfrm>
            <a:off x="9848088" y="4681728"/>
            <a:ext cx="3831336" cy="148132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Healthy snacks, like nuts or fruit, can provide a quick energy boost. Choosing nutritious options over sugary snacks helps sustain energy levels.</a:t>
            </a:r>
            <a:endParaRPr lang="en-US" sz="1850" dirty="0"/>
          </a:p>
        </p:txBody>
      </p:sp>
      <p:sp>
        <p:nvSpPr>
          <p:cNvPr id="8" name="Text 2"/>
          <p:cNvSpPr/>
          <p:nvPr/>
        </p:nvSpPr>
        <p:spPr>
          <a:xfrm>
            <a:off x="5404104" y="4169664"/>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Timing of Meals</a:t>
            </a:r>
            <a:endParaRPr lang="en-US" sz="2320" dirty="0"/>
          </a:p>
        </p:txBody>
      </p:sp>
      <p:sp>
        <p:nvSpPr>
          <p:cNvPr id="9" name="Text 3"/>
          <p:cNvSpPr/>
          <p:nvPr/>
        </p:nvSpPr>
        <p:spPr>
          <a:xfrm>
            <a:off x="960120" y="4169664"/>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Eating for Energy</a:t>
            </a:r>
            <a:endParaRPr lang="en-US" sz="2320" dirty="0"/>
          </a:p>
        </p:txBody>
      </p:sp>
      <p:sp>
        <p:nvSpPr>
          <p:cNvPr id="10" name="Text 4"/>
          <p:cNvSpPr/>
          <p:nvPr/>
        </p:nvSpPr>
        <p:spPr>
          <a:xfrm>
            <a:off x="9848088" y="4169664"/>
            <a:ext cx="3831336"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Snacks</a:t>
            </a:r>
            <a:endParaRPr lang="en-US" sz="2320" dirty="0"/>
          </a:p>
        </p:txBody>
      </p:sp>
      <p:sp>
        <p:nvSpPr>
          <p:cNvPr id="11" name="Text 5"/>
          <p:cNvSpPr/>
          <p:nvPr/>
        </p:nvSpPr>
        <p:spPr>
          <a:xfrm>
            <a:off x="832104" y="1655064"/>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Food and Energy Levels</a:t>
            </a:r>
            <a:endParaRPr lang="en-US" sz="4640" dirty="0"/>
          </a:p>
        </p:txBody>
      </p:sp>
      <p:sp>
        <p:nvSpPr>
          <p:cNvPr id="12" name="Text 6"/>
          <p:cNvSpPr/>
          <p:nvPr/>
        </p:nvSpPr>
        <p:spPr>
          <a:xfrm>
            <a:off x="5404104" y="4681728"/>
            <a:ext cx="3831336" cy="148132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Eating at regular intervals helps maintain energy levels throughout the day. Skipping meals can lead to fatigue and decreased concentration.</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38744"/>
          </a:xfrm>
          <a:prstGeom prst="rect">
            <a:avLst/>
          </a:prstGeom>
        </p:spPr>
      </p:pic>
      <p:pic>
        <p:nvPicPr>
          <p:cNvPr id="3" name="Image 1" descr="preencoded.png">    </p:cNvPr>
          <p:cNvPicPr>
            <a:picLocks noChangeAspect="1"/>
          </p:cNvPicPr>
          <p:nvPr/>
        </p:nvPicPr>
        <p:blipFill>
          <a:blip r:embed="rId2"/>
          <a:stretch>
            <a:fillRect/>
          </a:stretch>
        </p:blipFill>
        <p:spPr>
          <a:xfrm>
            <a:off x="1847088" y="2788920"/>
            <a:ext cx="950976" cy="1088136"/>
          </a:xfrm>
          <a:prstGeom prst="rect">
            <a:avLst/>
          </a:prstGeom>
        </p:spPr>
      </p:pic>
      <p:pic>
        <p:nvPicPr>
          <p:cNvPr id="4" name="Image 2" descr="preencoded.png">    </p:cNvPr>
          <p:cNvPicPr>
            <a:picLocks noChangeAspect="1"/>
          </p:cNvPicPr>
          <p:nvPr/>
        </p:nvPicPr>
        <p:blipFill>
          <a:blip r:embed="rId3"/>
          <a:stretch>
            <a:fillRect/>
          </a:stretch>
        </p:blipFill>
        <p:spPr>
          <a:xfrm>
            <a:off x="12115800" y="2788920"/>
            <a:ext cx="411480" cy="1088136"/>
          </a:xfrm>
          <a:prstGeom prst="rect">
            <a:avLst/>
          </a:prstGeom>
        </p:spPr>
      </p:pic>
      <p:pic>
        <p:nvPicPr>
          <p:cNvPr id="5" name="Image 3" descr="preencoded.png">    </p:cNvPr>
          <p:cNvPicPr>
            <a:picLocks noChangeAspect="1"/>
          </p:cNvPicPr>
          <p:nvPr/>
        </p:nvPicPr>
        <p:blipFill>
          <a:blip r:embed="rId4"/>
          <a:stretch>
            <a:fillRect/>
          </a:stretch>
        </p:blipFill>
        <p:spPr>
          <a:xfrm>
            <a:off x="8439912" y="2788920"/>
            <a:ext cx="1088136" cy="1088136"/>
          </a:xfrm>
          <a:prstGeom prst="rect">
            <a:avLst/>
          </a:prstGeom>
        </p:spPr>
      </p:pic>
      <p:pic>
        <p:nvPicPr>
          <p:cNvPr id="6" name="Image 4" descr="preencoded.png">    </p:cNvPr>
          <p:cNvPicPr>
            <a:picLocks noChangeAspect="1"/>
          </p:cNvPicPr>
          <p:nvPr/>
        </p:nvPicPr>
        <p:blipFill>
          <a:blip r:embed="rId5"/>
          <a:stretch>
            <a:fillRect/>
          </a:stretch>
        </p:blipFill>
        <p:spPr>
          <a:xfrm>
            <a:off x="5111496" y="2788920"/>
            <a:ext cx="1088136" cy="1088136"/>
          </a:xfrm>
          <a:prstGeom prst="rect">
            <a:avLst/>
          </a:prstGeom>
        </p:spPr>
      </p:pic>
      <p:sp>
        <p:nvSpPr>
          <p:cNvPr id="7" name="Text 0"/>
          <p:cNvSpPr/>
          <p:nvPr/>
        </p:nvSpPr>
        <p:spPr>
          <a:xfrm>
            <a:off x="4297680" y="4617720"/>
            <a:ext cx="2715768" cy="1188720"/>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A balanced diet ensures we have the energy needed for daily activities.</a:t>
            </a:r>
            <a:endParaRPr lang="en-US" sz="1850" dirty="0"/>
          </a:p>
        </p:txBody>
      </p:sp>
      <p:sp>
        <p:nvSpPr>
          <p:cNvPr id="8" name="Text 1"/>
          <p:cNvSpPr/>
          <p:nvPr/>
        </p:nvSpPr>
        <p:spPr>
          <a:xfrm>
            <a:off x="7626096" y="4983480"/>
            <a:ext cx="2715768" cy="1188720"/>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Developing healthy eating habits early can lead to a lifetime of good health.</a:t>
            </a:r>
            <a:endParaRPr lang="en-US" sz="1850" dirty="0"/>
          </a:p>
        </p:txBody>
      </p:sp>
      <p:sp>
        <p:nvSpPr>
          <p:cNvPr id="9" name="Text 2"/>
          <p:cNvSpPr/>
          <p:nvPr/>
        </p:nvSpPr>
        <p:spPr>
          <a:xfrm>
            <a:off x="10963656" y="4617720"/>
            <a:ext cx="2715768" cy="148132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Making informed choices about food fuels both our bodies and minds for a brighter future.</a:t>
            </a:r>
            <a:endParaRPr lang="en-US" sz="1850" dirty="0"/>
          </a:p>
        </p:txBody>
      </p:sp>
      <p:sp>
        <p:nvSpPr>
          <p:cNvPr id="10" name="Text 3"/>
          <p:cNvSpPr/>
          <p:nvPr/>
        </p:nvSpPr>
        <p:spPr>
          <a:xfrm>
            <a:off x="4297680" y="4105656"/>
            <a:ext cx="2715768"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Balanced Diet</a:t>
            </a:r>
            <a:endParaRPr lang="en-US" sz="2320" dirty="0"/>
          </a:p>
        </p:txBody>
      </p:sp>
      <p:sp>
        <p:nvSpPr>
          <p:cNvPr id="11" name="Text 4"/>
          <p:cNvSpPr/>
          <p:nvPr/>
        </p:nvSpPr>
        <p:spPr>
          <a:xfrm>
            <a:off x="10963656" y="4105656"/>
            <a:ext cx="2715768" cy="374904"/>
          </a:xfrm>
          <a:prstGeom prst="rect">
            <a:avLst/>
          </a:prstGeom>
          <a:noFill/>
          <a:ln/>
        </p:spPr>
        <p:txBody>
          <a:bodyPr wrap="non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Informed Choices</a:t>
            </a:r>
            <a:endParaRPr lang="en-US" sz="2320" dirty="0"/>
          </a:p>
        </p:txBody>
      </p:sp>
      <p:sp>
        <p:nvSpPr>
          <p:cNvPr id="12" name="Text 5"/>
          <p:cNvSpPr/>
          <p:nvPr/>
        </p:nvSpPr>
        <p:spPr>
          <a:xfrm>
            <a:off x="960120" y="4105656"/>
            <a:ext cx="2715768" cy="740664"/>
          </a:xfrm>
          <a:prstGeom prst="rect">
            <a:avLst/>
          </a:prstGeom>
          <a:noFill/>
          <a:ln/>
        </p:spPr>
        <p:txBody>
          <a:bodyPr wrap="squar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Fueling Our Bodies</a:t>
            </a:r>
            <a:endParaRPr lang="en-US" sz="2320" dirty="0"/>
          </a:p>
        </p:txBody>
      </p:sp>
      <p:sp>
        <p:nvSpPr>
          <p:cNvPr id="13" name="Text 6"/>
          <p:cNvSpPr/>
          <p:nvPr/>
        </p:nvSpPr>
        <p:spPr>
          <a:xfrm>
            <a:off x="832104" y="1645920"/>
            <a:ext cx="12984480" cy="740664"/>
          </a:xfrm>
          <a:prstGeom prst="rect">
            <a:avLst/>
          </a:prstGeom>
          <a:noFill/>
          <a:ln/>
        </p:spPr>
        <p:txBody>
          <a:bodyPr wrap="none" lIns="0" tIns="0" rIns="0" bIns="0" rtlCol="0" anchor="ctr"/>
          <a:lstStyle/>
          <a:p>
            <a:pPr algn="l" indent="0" marL="0">
              <a:lnSpc>
                <a:spcPts val="5800"/>
              </a:lnSpc>
              <a:buNone/>
            </a:pPr>
            <a:r>
              <a:rPr lang="en-US" sz="4640" dirty="0">
                <a:solidFill>
                  <a:srgbClr val="5E64A0"/>
                </a:solidFill>
                <a:latin typeface="思源黑体-思源黑体-Bold" pitchFamily="34" charset="0"/>
                <a:ea typeface="思源黑体-思源黑体-Bold" pitchFamily="34" charset="-122"/>
                <a:cs typeface="思源黑体-思源黑体-Bold" pitchFamily="34" charset="-120"/>
              </a:rPr>
              <a:t>Conclusion</a:t>
            </a:r>
            <a:endParaRPr lang="en-US" sz="4640" dirty="0"/>
          </a:p>
        </p:txBody>
      </p:sp>
      <p:sp>
        <p:nvSpPr>
          <p:cNvPr id="14" name="Text 7"/>
          <p:cNvSpPr/>
          <p:nvPr/>
        </p:nvSpPr>
        <p:spPr>
          <a:xfrm>
            <a:off x="960120" y="4983480"/>
            <a:ext cx="2715768" cy="1481328"/>
          </a:xfrm>
          <a:prstGeom prst="rect">
            <a:avLst/>
          </a:prstGeom>
          <a:noFill/>
          <a:ln/>
        </p:spPr>
        <p:txBody>
          <a:bodyPr wrap="square" lIns="0" tIns="0" rIns="0" bIns="0" rtlCol="0" anchor="ctr"/>
          <a:lstStyle/>
          <a:p>
            <a:pPr algn="ctr" indent="0" marL="0">
              <a:lnSpc>
                <a:spcPts val="2320"/>
              </a:lnSpc>
              <a:buNone/>
            </a:pPr>
            <a:r>
              <a:rPr lang="en-US" sz="1850" dirty="0">
                <a:solidFill>
                  <a:srgbClr val="5E64A0"/>
                </a:solidFill>
                <a:latin typeface="思源黑体-思源黑体-Medium" pitchFamily="34" charset="0"/>
                <a:ea typeface="思源黑体-思源黑体-Medium" pitchFamily="34" charset="-122"/>
                <a:cs typeface="思源黑体-思源黑体-Medium" pitchFamily="34" charset="-120"/>
              </a:rPr>
              <a:t>Understanding the types of food and their nutritional value helps us make better choices for our health.</a:t>
            </a:r>
            <a:endParaRPr lang="en-US" sz="1850" dirty="0"/>
          </a:p>
        </p:txBody>
      </p:sp>
      <p:sp>
        <p:nvSpPr>
          <p:cNvPr id="15" name="Text 8"/>
          <p:cNvSpPr/>
          <p:nvPr/>
        </p:nvSpPr>
        <p:spPr>
          <a:xfrm>
            <a:off x="7626096" y="4105656"/>
            <a:ext cx="2715768" cy="740664"/>
          </a:xfrm>
          <a:prstGeom prst="rect">
            <a:avLst/>
          </a:prstGeom>
          <a:noFill/>
          <a:ln/>
        </p:spPr>
        <p:txBody>
          <a:bodyPr wrap="square" lIns="0" tIns="0" rIns="0" bIns="0" rtlCol="0" anchor="ctr"/>
          <a:lstStyle/>
          <a:p>
            <a:pPr algn="ctr" indent="0" marL="0">
              <a:lnSpc>
                <a:spcPts val="2900"/>
              </a:lnSpc>
              <a:buNone/>
            </a:pPr>
            <a:r>
              <a:rPr lang="en-US" sz="2320" dirty="0">
                <a:solidFill>
                  <a:srgbClr val="5E64A0"/>
                </a:solidFill>
                <a:latin typeface="思源黑体-思源黑体-Bold" pitchFamily="34" charset="0"/>
                <a:ea typeface="思源黑体-思源黑体-Bold" pitchFamily="34" charset="-122"/>
                <a:cs typeface="思源黑体-思源黑体-Bold" pitchFamily="34" charset="-120"/>
              </a:rPr>
              <a:t>Lifelong Healthy Habits</a:t>
            </a:r>
            <a:endParaRPr lang="en-US" sz="232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2025-07-01T10:30:53Z</dcterms:created>
  <dcterms:modified xsi:type="dcterms:W3CDTF">2025-07-01T10:30:53Z</dcterms:modified>
</cp:coreProperties>
</file>